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6AFF-D78E-4F3D-81FF-7CEC8D9A6DF6}" type="datetimeFigureOut">
              <a:rPr lang="en-US"/>
              <a:pPr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AE4ED-AEDC-45FA-9BD8-2DEA19AE9C5E}" type="slidenum">
              <a:rPr/>
              <a:pPr/>
              <a:t>‹#›</a:t>
            </a:fld>
            <a:endParaRPr lang="en-US"/>
          </a:p>
        </p:txBody>
      </p:sp>
      <p:sp>
        <p:nvSpPr>
          <p:cNvPr id="6" name="Galvenes vietturis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7" name="Datuma vietturis 2"/>
          <p:cNvSpPr txBox="1">
            <a:spLocks noGrp="1"/>
          </p:cNvSpPr>
          <p:nvPr>
            <p:ph type="dt" sz="quarter" idx="1"/>
          </p:nvPr>
        </p:nvSpPr>
        <p:spPr>
          <a:xfrm>
            <a:off x="3881884" y="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8" name="Kājenes vietturis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9" name="Slaida numura vietturis 4"/>
          <p:cNvSpPr txBox="1">
            <a:spLocks noGrp="1"/>
          </p:cNvSpPr>
          <p:nvPr>
            <p:ph type="sldNum" sz="quarter" idx="3"/>
          </p:nvPr>
        </p:nvSpPr>
        <p:spPr>
          <a:xfrm>
            <a:off x="3881884" y="868680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514167-0DD4-4639-B0F4-EB52A49AA52A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lv-LV" sz="1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24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isnstūris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4997" rIns="90004" bIns="44997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9" name="Brīvforma 2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0" name="Brīvforma 3"/>
          <p:cNvSpPr/>
          <p:nvPr/>
        </p:nvSpPr>
        <p:spPr>
          <a:xfrm>
            <a:off x="0" y="0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1" name="Datuma vietturis 4"/>
          <p:cNvSpPr txBox="1">
            <a:spLocks noGrp="1"/>
          </p:cNvSpPr>
          <p:nvPr>
            <p:ph type="dt" idx="1"/>
          </p:nvPr>
        </p:nvSpPr>
        <p:spPr>
          <a:xfrm>
            <a:off x="3884755" y="0"/>
            <a:ext cx="2969998" cy="45576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lv-LV"/>
          </a:p>
        </p:txBody>
      </p:sp>
      <p:sp>
        <p:nvSpPr>
          <p:cNvPr id="12" name="Slaida attēla vietturis 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443"/>
            <a:ext cx="4570564" cy="3427555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3" name="Piezīmju vietturis 6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4964" cy="41133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lv-LV"/>
          </a:p>
        </p:txBody>
      </p:sp>
      <p:sp>
        <p:nvSpPr>
          <p:cNvPr id="14" name="Brīvforma 7"/>
          <p:cNvSpPr/>
          <p:nvPr/>
        </p:nvSpPr>
        <p:spPr>
          <a:xfrm>
            <a:off x="0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5" name="Slaida numura vietturis 8"/>
          <p:cNvSpPr txBox="1">
            <a:spLocks noGrp="1"/>
          </p:cNvSpPr>
          <p:nvPr>
            <p:ph type="sldNum" sz="quarter" idx="5"/>
          </p:nvPr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lv-LV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D5346BFF-6DA0-4A3A-95DD-E4F0A2F9B904}" type="slidenum">
              <a:rPr/>
              <a:pPr lvl="0"/>
              <a:t>‹#›</a:t>
            </a:fld>
            <a:endParaRPr lang="lv-LV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D64A2-4CB1-4E49-B6F5-BBB105BBCFBB}" type="datetimeFigureOut">
              <a:rPr lang="en-US"/>
              <a:pPr/>
              <a:t>4/3/2018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11BCB-2413-45F5-AA40-AE8A22CD9FB5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4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50"/>
      </a:spcBef>
      <a:spcAft>
        <a:spcPts val="0"/>
      </a:spcAft>
      <a:buNone/>
      <a:tabLst>
        <a:tab pos="0" algn="l"/>
        <a:tab pos="448915" algn="l"/>
        <a:tab pos="898196" algn="l"/>
        <a:tab pos="1347478" algn="l"/>
        <a:tab pos="1796759" algn="l"/>
        <a:tab pos="2246040" algn="l"/>
        <a:tab pos="2695322" algn="l"/>
        <a:tab pos="3144603" algn="l"/>
        <a:tab pos="3593875" algn="l"/>
        <a:tab pos="4043156" algn="l"/>
        <a:tab pos="4492438" algn="l"/>
        <a:tab pos="4941719" algn="l"/>
        <a:tab pos="5391000" algn="l"/>
        <a:tab pos="5840281" algn="l"/>
        <a:tab pos="6289563" algn="l"/>
        <a:tab pos="6738844" algn="l"/>
        <a:tab pos="7188116" algn="l"/>
        <a:tab pos="7637397" algn="l"/>
        <a:tab pos="8086679" algn="l"/>
        <a:tab pos="8535960" algn="l"/>
        <a:tab pos="8985241" algn="l"/>
      </a:tabLst>
      <a:defRPr lang="lv-LV" sz="1200" b="0" i="0" u="none" strike="noStrike" kern="0" cap="none" spc="0" baseline="0">
        <a:solidFill>
          <a:srgbClr val="000000"/>
        </a:solidFill>
        <a:uFillTx/>
        <a:latin typeface="Times New Roman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88F73C-D4D5-461D-A3D2-C9B61DF0A02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Welcome to my country, as you saw in video we have dense, sprauling forests which covers about 50% of territory,</a:t>
            </a:r>
          </a:p>
          <a:p>
            <a:pPr lvl="0"/>
            <a:r>
              <a:rPr lang="lv-LV"/>
              <a:t>12,400 rivers, the longest one is River Gauja, 452km,</a:t>
            </a:r>
          </a:p>
          <a:p>
            <a:pPr lvl="0"/>
            <a:r>
              <a:rPr lang="lv-LV"/>
              <a:t>2256 lakes(lager than 1ha),</a:t>
            </a:r>
          </a:p>
          <a:p>
            <a:pPr lvl="0"/>
            <a:r>
              <a:rPr lang="lv-LV"/>
              <a:t>Our border line is 1836km and we have border with Estonia, Lithuania, Russia and Belorussia</a:t>
            </a:r>
          </a:p>
          <a:p>
            <a:pPr lvl="0"/>
            <a:r>
              <a:rPr lang="lv-LV"/>
              <a:t>Sea shore 498km</a:t>
            </a:r>
          </a:p>
          <a:p>
            <a:pPr lvl="0"/>
            <a:r>
              <a:rPr lang="lv-LV"/>
              <a:t>And about 1,9 million habitants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4F55DD-7E9F-45CD-A566-87556AD33C4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Jānis Šmēdiņš and Aleksandrs Somoilovs  - beach volley, Kristaps Porziņģis – basketball player, Anastasija Grigorjeva – freestyle wrestling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452D48-2D71-4DCD-91CA-CEC8DEC3793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Latvian traditional food – rye bread, honey, cheese with cumins, and speķpīrāgs or bread roll filled with chopped bacon cubes and onion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E0DE98-CA5B-4C30-BF5D-59B98472577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Celebrations – we celebrate Latvia’s Independence Day on the 18th of November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C7BF10-9EB4-4EA6-A55B-066ADAA3E63D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Jāņi – Summer solstice celebration. Jāņi is one of the oldest and most popular tradition in Latvia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08C5FA-1517-45D9-9A64-AF86837F62A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Spring solstice/Easter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CAEC15-E834-4C62-87A9-4F74214A631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96EB15-8C15-437F-9596-67C4C79D2FB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We participate in the biggest event in Latvia – Song and Dance Festival every 5 years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E0CD02-A98C-4126-981A-75E74DCC359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5A85C2-6025-4A72-836B-066EC7AA30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264F54-9B69-4B4E-8BCB-B37CCDA6EC5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F3189D-8BED-445D-9C7B-4628AA62E97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Latvia is a country at the Baltic Sea between Lithuania and Estonia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EB6994-6623-40EF-A22E-635A689E7BC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We live in Strenči County, Strenči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1F7410-712E-4E05-A071-E9A43A2AF48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We attend Strenči County’s Secondary school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BDF233-733F-48DA-BEE1-5C748ED0A39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en-GB"/>
              <a:t>Our schools </a:t>
            </a:r>
            <a:r>
              <a:rPr lang="en-GB" i="1"/>
              <a:t>Moto </a:t>
            </a:r>
            <a:r>
              <a:rPr lang="en-GB"/>
              <a:t>is</a:t>
            </a:r>
            <a:r>
              <a:rPr lang="en-GB" i="1"/>
              <a:t>: </a:t>
            </a:r>
            <a:r>
              <a:rPr lang="en-GB"/>
              <a:t>Way of Life, way of River, May be place where thirsty can get a knowledge...</a:t>
            </a:r>
            <a:endParaRPr lang="lv-LV"/>
          </a:p>
          <a:p>
            <a:pPr lvl="0"/>
            <a:r>
              <a:rPr lang="en-GB"/>
              <a:t>Facts: - first school in Strenči was built in1909, - today 154(1st to 12th grades) pupils and 30 teachers</a:t>
            </a:r>
            <a:endParaRPr lang="lv-LV"/>
          </a:p>
          <a:p>
            <a:pPr lvl="0"/>
            <a:endParaRPr lang="lv-LV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CA62CA-E299-4A05-947C-DB06D3C3F0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A90F05-0E45-4C64-91A2-F8DA656C4DA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en-GB"/>
              <a:t>In winter – The Worlds Snow Day, the 20</a:t>
            </a:r>
            <a:r>
              <a:rPr lang="en-GB" baseline="30000"/>
              <a:t>th</a:t>
            </a:r>
            <a:r>
              <a:rPr lang="en-GB"/>
              <a:t> January – Remembrance Day of Barricades, 4</a:t>
            </a:r>
            <a:r>
              <a:rPr lang="en-GB" baseline="30000"/>
              <a:t>th</a:t>
            </a:r>
            <a:r>
              <a:rPr lang="en-GB"/>
              <a:t> May Independence Declaration Day, Mother’s Day, The Last Lesson’s Day and Graduation’s Party.</a:t>
            </a:r>
            <a:endParaRPr lang="lv-LV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671C0E-7A2A-4508-85B8-6DB450DC8A1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We play volleyball, dance Folk-dances, sing in a choir, play in Orchestra, participate in Youth Guard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3A0274-8FBE-414B-AAA9-ADC84F1AABD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0408C7-6573-42AA-8C7B-EEB3FF0301C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Latvia has one of the oldest flags in the world, first mentioned in documents in 1209</a:t>
            </a:r>
          </a:p>
        </p:txBody>
      </p:sp>
      <p:sp>
        <p:nvSpPr>
          <p:cNvPr id="5" name="Brīvforma 3"/>
          <p:cNvSpPr/>
          <p:nvPr/>
        </p:nvSpPr>
        <p:spPr>
          <a:xfrm>
            <a:off x="3884755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A21DD4-28C5-4E25-950F-E7DBDEDCC94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Microsoft YaHei" pitchFamily="2"/>
              <a:cs typeface="Microsoft YaHei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92B1CC-9CA5-4870-BD3E-AE1C346005A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Latvia's capital is Riga, and there live a half of Latvian population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BED7E0-76AC-4F6A-B1B4-FEDABFC5B2D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  <a:noFill/>
          <a:ln>
            <a:noFill/>
          </a:ln>
        </p:spPr>
        <p:txBody>
          <a:bodyPr wrap="square" lIns="0" tIns="0" rIns="0" bIns="0" anchor="ctr" anchorCtr="0" compatLnSpc="1">
            <a:noAutofit/>
          </a:bodyPr>
          <a:lstStyle/>
          <a:p>
            <a:pPr lvl="0"/>
            <a:r>
              <a:rPr lang="lv-LV"/>
              <a:t>Territory of Latvia covers 64,589 km2 and we have about 45% of forests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632769-BA7B-4E1B-ABA3-6E694B183DF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Since January 1</a:t>
            </a:r>
            <a:r>
              <a:rPr lang="lv-LV" baseline="30000"/>
              <a:t>st</a:t>
            </a:r>
            <a:r>
              <a:rPr lang="lv-LV"/>
              <a:t>, 2014, the official currency of Latvia is the Euro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222772-24F1-44F0-A652-AD633399499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Our currency before Euro were Lats, and maiden on it we call Milda, she is the symbol of Latvian freedom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2C4AFA-CF91-49B4-841B-844DAD97CE0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Another symbol of freedom – Latvia's Statue of Liberty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8"/>
          <p:cNvSpPr txBox="1"/>
          <p:nvPr/>
        </p:nvSpPr>
        <p:spPr>
          <a:xfrm>
            <a:off x="3884755" y="8684998"/>
            <a:ext cx="2969998" cy="4553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6798" rIns="90004" bIns="46798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10556F-930A-4FB7-93DB-F8AB9007463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5" algn="l"/>
                  <a:tab pos="898196" algn="l"/>
                  <a:tab pos="1347478" algn="l"/>
                  <a:tab pos="1796759" algn="l"/>
                  <a:tab pos="2246040" algn="l"/>
                  <a:tab pos="2695322" algn="l"/>
                  <a:tab pos="3144603" algn="l"/>
                  <a:tab pos="3593875" algn="l"/>
                  <a:tab pos="4043156" algn="l"/>
                  <a:tab pos="4492438" algn="l"/>
                  <a:tab pos="4941719" algn="l"/>
                  <a:tab pos="5391000" algn="l"/>
                  <a:tab pos="5840281" algn="l"/>
                  <a:tab pos="6289563" algn="l"/>
                  <a:tab pos="6738844" algn="l"/>
                  <a:tab pos="7188116" algn="l"/>
                  <a:tab pos="7637397" algn="l"/>
                  <a:tab pos="8086679" algn="l"/>
                  <a:tab pos="8535960" algn="l"/>
                  <a:tab pos="8985241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lv-LV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08" cy="342740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Piezīmju vietturi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4964" cy="4113364"/>
          </a:xfrm>
          <a:noFill/>
          <a:ln>
            <a:noFill/>
          </a:ln>
        </p:spPr>
        <p:txBody>
          <a:bodyPr wrap="square" lIns="0" tIns="0" rIns="0" bIns="0" anchor="t" anchorCtr="0" compatLnSpc="1">
            <a:noAutofit/>
          </a:bodyPr>
          <a:lstStyle/>
          <a:p>
            <a:pPr lvl="0"/>
            <a:r>
              <a:rPr lang="lv-LV"/>
              <a:t>We are proud of our Latvian sportsmen and athlets – Rebeka Koha – weightlifter, Jelena Prokopčuka athlet and marathon runner, Brothers Andris and Juris Šics – luge, Māris Štrombergs – BMX ride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/>
            </a:lvl1pPr>
          </a:lstStyle>
          <a:p>
            <a:pPr lvl="0"/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5" name="Slaida numura vietturis 4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61BD30A8-B6B8-4088-8F0F-1AB2A239CE2D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26704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8164" cy="11411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 txBox="1">
            <a:spLocks noGrp="1"/>
          </p:cNvSpPr>
          <p:nvPr>
            <p:ph type="body" orient="vert" idx="1"/>
          </p:nvPr>
        </p:nvSpPr>
        <p:spPr>
          <a:xfrm>
            <a:off x="457200" y="1600200"/>
            <a:ext cx="8228164" cy="452447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5" name="Slaida numura vietturis 4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0DDCCE40-1A24-4EB0-9CE3-1AF371EB6096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80136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ertikāls virsrakst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5808" cy="58499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499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5" name="Slaida numura vietturis 4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E218C335-55DC-45BC-BA68-8EDF5ED8A24A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0396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8164" cy="11411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8164" cy="45244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5" name="Slaida numura vietturis 4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8F02F112-6622-4788-8B5A-65D9AA2768DC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90133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5" name="Slaida numura vietturis 4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17048FEB-BE02-4340-98E7-7F2C6BE985EA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43418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8164" cy="11411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7011" cy="45243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 txBox="1">
            <a:spLocks noGrp="1"/>
          </p:cNvSpPr>
          <p:nvPr>
            <p:ph idx="2"/>
          </p:nvPr>
        </p:nvSpPr>
        <p:spPr>
          <a:xfrm>
            <a:off x="4646615" y="1600200"/>
            <a:ext cx="4038603" cy="452437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6" name="Slaida numura vietturis 5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F86F037D-CA51-4586-B523-2A12AB4BC246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34461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8" name="Slaida numura vietturis 7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0942B080-9A69-4AA7-B563-6A88D0F3C38F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67713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8164" cy="11411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4" name="Slaida numura vietturis 3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0FE041F3-9C29-4DD7-8796-056D4256694D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60759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Datuma vietturis 1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3" name="Slaida numura vietturis 2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83710F90-ED76-4F5F-9A25-5E8F41C9E377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167410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6" name="Slaida numura vietturis 5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1B35A35D-65C1-40F2-BB01-8DF919C0495D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5415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2" name="Virsraksts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/>
            </a:lvl1pPr>
          </a:lstStyle>
          <a:p>
            <a:pPr lvl="0"/>
            <a:endParaRPr lang="lv-LV"/>
          </a:p>
        </p:txBody>
      </p:sp>
      <p:sp>
        <p:nvSpPr>
          <p:cNvPr id="4" name="Teksta vietturis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 txBox="1">
            <a:spLocks noGrp="1"/>
          </p:cNvSpPr>
          <p:nvPr>
            <p:ph type="dt" sz="half" idx="7"/>
          </p:nvPr>
        </p:nvSpPr>
        <p:spPr>
          <a:xfrm>
            <a:off x="457200" y="6356158"/>
            <a:ext cx="2131923" cy="36323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lv-LV"/>
          </a:p>
        </p:txBody>
      </p:sp>
      <p:sp>
        <p:nvSpPr>
          <p:cNvPr id="6" name="Slaida numura vietturis 5"/>
          <p:cNvSpPr txBox="1">
            <a:spLocks noGrp="1"/>
          </p:cNvSpPr>
          <p:nvPr>
            <p:ph type="sldNum" sz="quarter" idx="8"/>
          </p:nvPr>
        </p:nvSpPr>
        <p:spPr>
          <a:xfrm>
            <a:off x="6552718" y="6356158"/>
            <a:ext cx="2132280" cy="363236"/>
          </a:xfrm>
        </p:spPr>
        <p:txBody>
          <a:bodyPr/>
          <a:lstStyle>
            <a:lvl1pPr>
              <a:defRPr/>
            </a:lvl1pPr>
          </a:lstStyle>
          <a:p>
            <a:pPr lvl="0"/>
            <a:fld id="{872FD822-252E-4A06-B536-C03441C621E1}" type="slidenum">
              <a:rPr/>
              <a:pPr lvl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421562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8164" cy="1141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1" compatLnSpc="1">
            <a:noAutofit/>
          </a:bodyPr>
          <a:lstStyle/>
          <a:p>
            <a:pPr lvl="0"/>
            <a:endParaRPr lang="lv-LV"/>
          </a:p>
        </p:txBody>
      </p:sp>
      <p:sp>
        <p:nvSpPr>
          <p:cNvPr id="3" name="Teksta vietturis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164" cy="452447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>
            <a:no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 txBox="1">
            <a:spLocks noGrp="1"/>
          </p:cNvSpPr>
          <p:nvPr>
            <p:ph type="dt" sz="half" idx="2"/>
          </p:nvPr>
        </p:nvSpPr>
        <p:spPr>
          <a:xfrm>
            <a:off x="457200" y="6356158"/>
            <a:ext cx="2131923" cy="3632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lv-LV"/>
          </a:p>
        </p:txBody>
      </p:sp>
      <p:sp>
        <p:nvSpPr>
          <p:cNvPr id="5" name="Brīvforma 4"/>
          <p:cNvSpPr/>
          <p:nvPr/>
        </p:nvSpPr>
        <p:spPr>
          <a:xfrm>
            <a:off x="3124075" y="6356515"/>
            <a:ext cx="2895840" cy="3650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6" name="Slaida numura vietturis 5"/>
          <p:cNvSpPr txBox="1">
            <a:spLocks noGrp="1"/>
          </p:cNvSpPr>
          <p:nvPr>
            <p:ph type="sldNum" sz="quarter" idx="4"/>
          </p:nvPr>
        </p:nvSpPr>
        <p:spPr>
          <a:xfrm>
            <a:off x="6552718" y="6356158"/>
            <a:ext cx="2132280" cy="3632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lv-LV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Microsoft YaHei" pitchFamily="2"/>
              </a:defRPr>
            </a:lvl1pPr>
          </a:lstStyle>
          <a:p>
            <a:pPr lvl="0"/>
            <a:fld id="{946E9BE1-4A14-4952-8A16-4673B4850D5C}" type="slidenum">
              <a:rPr/>
              <a:pPr lvl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5" algn="l"/>
          <a:tab pos="898196" algn="l"/>
          <a:tab pos="1347478" algn="l"/>
          <a:tab pos="1796759" algn="l"/>
          <a:tab pos="2246040" algn="l"/>
          <a:tab pos="2695322" algn="l"/>
          <a:tab pos="3144603" algn="l"/>
          <a:tab pos="3593875" algn="l"/>
          <a:tab pos="4043156" algn="l"/>
          <a:tab pos="4492438" algn="l"/>
          <a:tab pos="4941719" algn="l"/>
          <a:tab pos="5391000" algn="l"/>
          <a:tab pos="5840281" algn="l"/>
          <a:tab pos="6289563" algn="l"/>
          <a:tab pos="6738844" algn="l"/>
          <a:tab pos="7188116" algn="l"/>
          <a:tab pos="7637397" algn="l"/>
          <a:tab pos="8086679" algn="l"/>
          <a:tab pos="8535960" algn="l"/>
          <a:tab pos="8985241" algn="l"/>
        </a:tabLst>
        <a:defRPr lang="lv-LV" sz="4400" b="0" i="0" u="none" strike="noStrike" kern="0" cap="none" spc="0" baseline="0">
          <a:solidFill>
            <a:srgbClr val="000000"/>
          </a:solidFill>
          <a:uFillTx/>
          <a:latin typeface="Calibri" pitchFamily="34"/>
          <a:ea typeface="Microsoft YaHei" pitchFamily="2"/>
        </a:defRPr>
      </a:lvl1pPr>
    </p:titleStyle>
    <p:bodyStyle>
      <a:lvl1pPr marL="342717" marR="0" lvl="0" indent="-342717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None/>
        <a:tabLst>
          <a:tab pos="342717" algn="l"/>
          <a:tab pos="448915" algn="l"/>
          <a:tab pos="898196" algn="l"/>
          <a:tab pos="1347478" algn="l"/>
          <a:tab pos="1796759" algn="l"/>
          <a:tab pos="2246040" algn="l"/>
          <a:tab pos="2695312" algn="l"/>
          <a:tab pos="3144594" algn="l"/>
          <a:tab pos="3593875" algn="l"/>
          <a:tab pos="4043156" algn="l"/>
          <a:tab pos="4492437" algn="l"/>
          <a:tab pos="4941353" algn="l"/>
          <a:tab pos="5390634" algn="l"/>
          <a:tab pos="5839916" algn="l"/>
          <a:tab pos="6289197" algn="l"/>
          <a:tab pos="6738478" algn="l"/>
          <a:tab pos="7187759" algn="l"/>
          <a:tab pos="7637032" algn="l"/>
          <a:tab pos="8086313" algn="l"/>
          <a:tab pos="8535594" algn="l"/>
          <a:tab pos="8984875" algn="l"/>
        </a:tabLst>
        <a:defRPr lang="lv-LV" sz="3200" b="0" i="0" u="none" strike="noStrike" kern="0" cap="none" spc="0" baseline="0">
          <a:solidFill>
            <a:srgbClr val="000000"/>
          </a:solidFill>
          <a:uFillTx/>
          <a:latin typeface="Calibri" pitchFamily="34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lv-LV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lv-LV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lv-LV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lv-LV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īvforma 1"/>
          <p:cNvSpPr/>
          <p:nvPr/>
        </p:nvSpPr>
        <p:spPr>
          <a:xfrm>
            <a:off x="685800" y="2130478"/>
            <a:ext cx="7772400" cy="14698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4400" b="0" i="0" u="none" strike="noStrike" kern="1200" cap="none" spc="0" baseline="0">
                <a:solidFill>
                  <a:srgbClr val="000000"/>
                </a:solidFill>
                <a:uFillTx/>
                <a:latin typeface="comic" pitchFamily="82"/>
                <a:ea typeface="Microsoft YaHei" pitchFamily="2"/>
                <a:cs typeface="Microsoft YaHei" pitchFamily="2"/>
              </a:rPr>
              <a:t>Welcome to My Country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287999" y="1725116"/>
            <a:ext cx="1928881" cy="14428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214960" y="214198"/>
            <a:ext cx="1822316" cy="1214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5929198" y="1571762"/>
            <a:ext cx="1177920" cy="1096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142920" y="4786198"/>
            <a:ext cx="2857317" cy="1917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6328800" y="3643198"/>
            <a:ext cx="2095201" cy="15717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142920" y="285841"/>
            <a:ext cx="2286000" cy="15811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lum/>
            <a:alphaModFix/>
          </a:blip>
          <a:srcRect/>
          <a:stretch>
            <a:fillRect/>
          </a:stretch>
        </p:blipFill>
        <p:spPr>
          <a:xfrm>
            <a:off x="4143237" y="1500118"/>
            <a:ext cx="1608118" cy="11527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lum/>
            <a:alphaModFix/>
          </a:blip>
          <a:srcRect/>
          <a:stretch>
            <a:fillRect/>
          </a:stretch>
        </p:blipFill>
        <p:spPr>
          <a:xfrm>
            <a:off x="5000762" y="3286079"/>
            <a:ext cx="1439640" cy="20001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lum/>
            <a:alphaModFix/>
          </a:blip>
          <a:srcRect/>
          <a:stretch>
            <a:fillRect/>
          </a:stretch>
        </p:blipFill>
        <p:spPr>
          <a:xfrm>
            <a:off x="6572158" y="4714920"/>
            <a:ext cx="2476442" cy="18572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lum/>
            <a:alphaModFix/>
          </a:blip>
          <a:srcRect/>
          <a:stretch>
            <a:fillRect/>
          </a:stretch>
        </p:blipFill>
        <p:spPr>
          <a:xfrm>
            <a:off x="2714762" y="4857841"/>
            <a:ext cx="2004840" cy="15001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lum/>
            <a:alphaModFix/>
          </a:blip>
          <a:srcRect/>
          <a:stretch>
            <a:fillRect/>
          </a:stretch>
        </p:blipFill>
        <p:spPr>
          <a:xfrm>
            <a:off x="1655996" y="3395880"/>
            <a:ext cx="1704962" cy="12841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lum/>
            <a:alphaModFix/>
          </a:blip>
          <a:srcRect/>
          <a:stretch>
            <a:fillRect/>
          </a:stretch>
        </p:blipFill>
        <p:spPr>
          <a:xfrm>
            <a:off x="4536000" y="5255998"/>
            <a:ext cx="2087995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lum/>
            <a:alphaModFix/>
          </a:blip>
          <a:srcRect/>
          <a:stretch>
            <a:fillRect/>
          </a:stretch>
        </p:blipFill>
        <p:spPr>
          <a:xfrm>
            <a:off x="2359078" y="142920"/>
            <a:ext cx="2022479" cy="13571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lum/>
            <a:alphaModFix/>
          </a:blip>
          <a:srcRect/>
          <a:stretch>
            <a:fillRect/>
          </a:stretch>
        </p:blipFill>
        <p:spPr>
          <a:xfrm>
            <a:off x="1928881" y="1500118"/>
            <a:ext cx="1795323" cy="11797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lum/>
            <a:alphaModFix/>
          </a:blip>
          <a:srcRect/>
          <a:stretch>
            <a:fillRect/>
          </a:stretch>
        </p:blipFill>
        <p:spPr>
          <a:xfrm>
            <a:off x="4357801" y="214198"/>
            <a:ext cx="780842" cy="12193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lum/>
            <a:alphaModFix/>
          </a:blip>
          <a:srcRect/>
          <a:stretch>
            <a:fillRect/>
          </a:stretch>
        </p:blipFill>
        <p:spPr>
          <a:xfrm>
            <a:off x="7967158" y="2741042"/>
            <a:ext cx="1104842" cy="16509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lum/>
            <a:alphaModFix/>
          </a:blip>
          <a:srcRect/>
          <a:stretch>
            <a:fillRect/>
          </a:stretch>
        </p:blipFill>
        <p:spPr>
          <a:xfrm>
            <a:off x="0" y="3107881"/>
            <a:ext cx="2159995" cy="167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lum/>
            <a:alphaModFix/>
          </a:blip>
          <a:srcRect/>
          <a:stretch>
            <a:fillRect/>
          </a:stretch>
        </p:blipFill>
        <p:spPr>
          <a:xfrm>
            <a:off x="3540236" y="3143158"/>
            <a:ext cx="1189076" cy="16430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lum/>
            <a:alphaModFix/>
          </a:blip>
          <a:srcRect/>
          <a:stretch>
            <a:fillRect/>
          </a:stretch>
        </p:blipFill>
        <p:spPr>
          <a:xfrm>
            <a:off x="7165082" y="287999"/>
            <a:ext cx="1618917" cy="22474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439997" y="46076"/>
            <a:ext cx="5270043" cy="40579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1295997" y="2973957"/>
            <a:ext cx="4392356" cy="36500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3600001" y="2808003"/>
            <a:ext cx="5327998" cy="37796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215999" y="73435"/>
            <a:ext cx="4535643" cy="30225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33119" y="3384002"/>
            <a:ext cx="4929118" cy="4129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4104000" y="359999"/>
            <a:ext cx="5071317" cy="3307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4470483" y="3579117"/>
            <a:ext cx="4457517" cy="30448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999" y="215999"/>
            <a:ext cx="6619323" cy="13634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800" b="0" i="0" u="none" strike="noStrike" kern="1200" cap="none" spc="0" baseline="0">
                <a:solidFill>
                  <a:srgbClr val="FF0000"/>
                </a:solidFill>
                <a:uFillTx/>
                <a:latin typeface="Arial" pitchFamily="34"/>
                <a:ea typeface="Microsoft YaHei" pitchFamily="2"/>
                <a:cs typeface="Microsoft YaHei" pitchFamily="2"/>
              </a:rPr>
              <a:t> 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>
                <a:solidFill>
                  <a:srgbClr val="FF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We celebrate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1" i="0" u="none" strike="noStrike" kern="1200" cap="none" spc="0" baseline="0">
              <a:solidFill>
                <a:srgbClr val="FF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>
                <a:solidFill>
                  <a:srgbClr val="FF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Latvia's Independence Day - 18</a:t>
            </a:r>
            <a:r>
              <a:rPr lang="lv-LV" sz="2000" b="1" i="0" u="none" strike="noStrike" kern="1200" cap="none" spc="0" baseline="30000">
                <a:solidFill>
                  <a:srgbClr val="FF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th</a:t>
            </a:r>
            <a:r>
              <a:rPr lang="lv-LV" sz="2000" b="1" i="0" u="none" strike="noStrike" kern="1200" cap="none" spc="0" baseline="0">
                <a:solidFill>
                  <a:srgbClr val="FF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 November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1" i="0" u="none" strike="noStrike" kern="1200" cap="none" spc="0" baseline="0">
              <a:solidFill>
                <a:srgbClr val="FF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FF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FF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74832" y="1926759"/>
            <a:ext cx="6187324" cy="36720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īvforma 1"/>
          <p:cNvSpPr/>
          <p:nvPr/>
        </p:nvSpPr>
        <p:spPr>
          <a:xfrm>
            <a:off x="928801" y="5286237"/>
            <a:ext cx="7572237" cy="986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Jāņi is one of the oldest and most popular  tradition in Latvia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1143000"/>
            <a:ext cx="2395435" cy="3649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571762" y="3071881"/>
            <a:ext cx="3247921" cy="2286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5857920" y="1214277"/>
            <a:ext cx="2205002" cy="28576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3214801" y="1143000"/>
            <a:ext cx="2071436" cy="19382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5429158" y="3143158"/>
            <a:ext cx="1817644" cy="24289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35998" y="280437"/>
            <a:ext cx="7126915" cy="331955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Jāņi - Summer solstice celebration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405323" y="2231995"/>
            <a:ext cx="5148355" cy="34308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56121" y="3096002"/>
            <a:ext cx="4295878" cy="32148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072198" y="214198"/>
            <a:ext cx="1714682" cy="17146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2643118" y="463683"/>
            <a:ext cx="1762195" cy="26431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428762" y="142920"/>
            <a:ext cx="1823761" cy="27147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36000" y="431999"/>
            <a:ext cx="4104000" cy="244800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Spring solstice/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6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Easter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2003" y="431999"/>
            <a:ext cx="6263996" cy="6119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Winter Solstice/ Christmas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32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The Capital of Christmas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tree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is Riga,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because the first ever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Christmas tree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was set-up and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decorated in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Riga's market square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in 1510.</a:t>
            </a:r>
          </a:p>
        </p:txBody>
      </p:sp>
      <p:pic>
        <p:nvPicPr>
          <p:cNvPr id="3" name="Attēls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88" y="189299"/>
            <a:ext cx="4241801" cy="63626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94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1844637"/>
            <a:ext cx="3637080" cy="4868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3419636" y="2421002"/>
            <a:ext cx="5579997" cy="43005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aisnstūris 4"/>
          <p:cNvSpPr/>
          <p:nvPr/>
        </p:nvSpPr>
        <p:spPr>
          <a:xfrm>
            <a:off x="323999" y="584283"/>
            <a:ext cx="8532723" cy="941402"/>
          </a:xfrm>
          <a:prstGeom prst="rect">
            <a:avLst/>
          </a:prstGeom>
        </p:spPr>
        <p:txBody>
          <a:bodyPr vert="horz" wrap="none" lIns="90004" tIns="46798" rIns="90004" bIns="46798" fromWordArt="1" anchor="ctr" anchorCtr="1" compatLnSpc="1">
            <a:prstTxWarp prst="textPlain">
              <a:avLst/>
            </a:prstTxWarp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600" b="1" i="0" u="none" strike="noStrike" kern="1200" cap="none" spc="3" baseline="0">
                <a:ln w="9363" cap="sq">
                  <a:solidFill>
                    <a:srgbClr val="000000"/>
                  </a:solidFill>
                  <a:prstDash val="solid"/>
                  <a:miter/>
                </a:ln>
                <a:solidFill>
                  <a:srgbClr val="008000"/>
                </a:solidFill>
                <a:uFillTx/>
                <a:latin typeface="Tempus Sans ITC" pitchFamily="18"/>
                <a:ea typeface="Tempus Sans ITC" pitchFamily="18"/>
                <a:cs typeface="Tempus Sans ITC" pitchFamily="18"/>
              </a:rPr>
              <a:t>Song and Dance Festival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īvforma 1"/>
          <p:cNvSpPr/>
          <p:nvPr/>
        </p:nvSpPr>
        <p:spPr>
          <a:xfrm>
            <a:off x="1071722" y="428762"/>
            <a:ext cx="8229600" cy="60948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1" i="0" u="none" strike="noStrike" kern="1200" cap="none" spc="0" baseline="0">
                <a:solidFill>
                  <a:srgbClr val="1F497D"/>
                </a:solidFill>
                <a:uFillTx/>
                <a:latin typeface="Calibri" pitchFamily="34"/>
                <a:ea typeface="Microsoft YaHei" pitchFamily="2"/>
                <a:cs typeface="Microsoft YaHei" pitchFamily="2"/>
              </a:rPr>
              <a:t>Song and Dance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contrast="12000"/>
            <a:alphaModFix/>
          </a:blip>
          <a:srcRect/>
          <a:stretch>
            <a:fillRect/>
          </a:stretch>
        </p:blipFill>
        <p:spPr>
          <a:xfrm>
            <a:off x="1428841" y="1000079"/>
            <a:ext cx="6827760" cy="51213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īvforma 1"/>
          <p:cNvSpPr/>
          <p:nvPr/>
        </p:nvSpPr>
        <p:spPr>
          <a:xfrm>
            <a:off x="914400" y="357118"/>
            <a:ext cx="8229600" cy="6098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Microsoft YaHei" pitchFamily="2"/>
                <a:cs typeface="Microsoft YaHei" pitchFamily="2"/>
              </a:rPr>
              <a:t>Song and Dance Festival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20625" t="15999" r="22500" b="14998"/>
          <a:stretch>
            <a:fillRect/>
          </a:stretch>
        </p:blipFill>
        <p:spPr>
          <a:xfrm>
            <a:off x="1214277" y="928801"/>
            <a:ext cx="6934315" cy="52578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285920" y="857158"/>
            <a:ext cx="7473958" cy="56055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Brīvforma 2"/>
          <p:cNvSpPr/>
          <p:nvPr/>
        </p:nvSpPr>
        <p:spPr>
          <a:xfrm>
            <a:off x="914400" y="357118"/>
            <a:ext cx="8229600" cy="6098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6798" rIns="90004" bIns="46798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1" i="0" u="none" strike="noStrike" kern="1200" cap="none" spc="0" baseline="0">
                <a:solidFill>
                  <a:srgbClr val="1F497D"/>
                </a:solidFill>
                <a:uFillTx/>
                <a:latin typeface="Calibri" pitchFamily="34"/>
                <a:ea typeface="Microsoft YaHei" pitchFamily="2"/>
                <a:cs typeface="Microsoft YaHei" pitchFamily="2"/>
              </a:rPr>
              <a:t>Song and Dance Festival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īvforma 1"/>
          <p:cNvSpPr/>
          <p:nvPr/>
        </p:nvSpPr>
        <p:spPr>
          <a:xfrm>
            <a:off x="1727996" y="4776843"/>
            <a:ext cx="5486400" cy="13431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  <a:t/>
            </a:r>
            <a:br>
              <a:rPr lang="lv-LV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Times New Roman" pitchFamily="18"/>
                <a:cs typeface="Times New Roman" pitchFamily="18"/>
              </a:rPr>
            </a:br>
            <a:endParaRPr lang="lv-LV" sz="20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Times New Roman" pitchFamily="18"/>
              <a:cs typeface="Times New Roman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t="1862" b="1862"/>
          <a:stretch>
            <a:fillRect/>
          </a:stretch>
        </p:blipFill>
        <p:spPr>
          <a:xfrm>
            <a:off x="1792443" y="612721"/>
            <a:ext cx="5486400" cy="4114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47998" y="4776843"/>
            <a:ext cx="7920002" cy="14626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342717" marR="0" lvl="0" indent="-342717" algn="ctr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12" algn="l"/>
                <a:tab pos="3144594" algn="l"/>
                <a:tab pos="3593875" algn="l"/>
                <a:tab pos="4043156" algn="l"/>
                <a:tab pos="4492437" algn="l"/>
                <a:tab pos="4941353" algn="l"/>
                <a:tab pos="5390634" algn="l"/>
                <a:tab pos="5839916" algn="l"/>
                <a:tab pos="6289197" algn="l"/>
                <a:tab pos="6738478" algn="l"/>
                <a:tab pos="7187759" algn="l"/>
                <a:tab pos="7637032" algn="l"/>
                <a:tab pos="8086313" algn="l"/>
                <a:tab pos="8535594" algn="l"/>
                <a:tab pos="898487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Latvia is a country at the Baltic Sea between Lithuania and Estonia.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999" y="2917795"/>
            <a:ext cx="5294878" cy="3130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ttēls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67836" y="427317"/>
            <a:ext cx="4340163" cy="21646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ttēls 7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5722196" y="4404957"/>
            <a:ext cx="1693797" cy="20750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ttēls 6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4895999" y="539642"/>
            <a:ext cx="3528002" cy="34923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-165963" y="222656"/>
            <a:ext cx="5443916" cy="10040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000" b="1" i="0" u="none" strike="noStrike" kern="1200" cap="none" spc="0" baseline="0">
                <a:solidFill>
                  <a:srgbClr val="314004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Strenči County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īvforma 1"/>
          <p:cNvSpPr/>
          <p:nvPr/>
        </p:nvSpPr>
        <p:spPr>
          <a:xfrm>
            <a:off x="1447915" y="182523"/>
            <a:ext cx="8153284" cy="655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1" i="0" u="none" strike="noStrike" kern="1200" cap="none" spc="0" baseline="0">
                <a:solidFill>
                  <a:srgbClr val="FFC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Microsoft YaHei" pitchFamily="2"/>
                <a:cs typeface="Microsoft YaHei" pitchFamily="2"/>
              </a:rPr>
              <a:t>STRENČI COUNTY'S SECONDARY SCHOOL</a:t>
            </a:r>
          </a:p>
        </p:txBody>
      </p:sp>
      <p:sp>
        <p:nvSpPr>
          <p:cNvPr id="3" name="Brīvforma 2"/>
          <p:cNvSpPr/>
          <p:nvPr/>
        </p:nvSpPr>
        <p:spPr>
          <a:xfrm>
            <a:off x="6614998" y="1143000"/>
            <a:ext cx="1058399" cy="45971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400" b="0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Microsoft YaHei" pitchFamily="2"/>
                <a:cs typeface="Microsoft YaHei" pitchFamily="2"/>
              </a:rPr>
              <a:t>LATVIA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072277" y="1500118"/>
            <a:ext cx="635041" cy="3175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714762" y="1857237"/>
            <a:ext cx="6257879" cy="4710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19998" y="1153442"/>
            <a:ext cx="1904759" cy="2590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clickEffect">
                            <p:stCondLst>
                              <p:cond delay="25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3" y="1676396"/>
            <a:ext cx="6664037" cy="390698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Way of Life, way of River,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May be place where thirsty can get a knowledge...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Facts: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- first school in Strenči from 1909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- today 154(1</a:t>
            </a:r>
            <a:r>
              <a:rPr lang="lv-LV" sz="2000" b="0" i="0" u="none" strike="noStrike" kern="1200" cap="none" spc="0" baseline="3000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st</a:t>
            </a:r>
            <a:r>
              <a:rPr lang="lv-LV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to 12</a:t>
            </a:r>
            <a:r>
              <a:rPr lang="lv-LV" sz="2000" b="0" i="0" u="none" strike="noStrike" kern="1200" cap="none" spc="0" baseline="3000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th</a:t>
            </a:r>
            <a:r>
              <a:rPr lang="lv-LV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grades) pupils and 30 teachers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437" y="789840"/>
            <a:ext cx="8719562" cy="5781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1" i="0" u="none" strike="noStrike" kern="1200" cap="none" spc="0" baseline="0">
                <a:solidFill>
                  <a:srgbClr val="FFC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Microsoft YaHei" pitchFamily="2"/>
                <a:cs typeface="Microsoft YaHei" pitchFamily="2"/>
              </a:rPr>
              <a:t>STRENČI COUNTY'S SECONDARY SCHOOL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08437" y="2036615"/>
            <a:ext cx="1904759" cy="2590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518" y="215999"/>
            <a:ext cx="8719562" cy="6479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1" i="0" u="none" strike="noStrike" kern="1200" cap="none" spc="0" baseline="0">
                <a:solidFill>
                  <a:srgbClr val="FFC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Microsoft YaHei" pitchFamily="2"/>
                <a:cs typeface="Microsoft YaHei" pitchFamily="2"/>
              </a:rPr>
              <a:t>STRENČI COUNTY'S SECONDARY SCHOOL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4002" y="1079997"/>
            <a:ext cx="2159995" cy="1511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6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Traditions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111998" y="1316516"/>
            <a:ext cx="3545997" cy="2283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294363" y="1583996"/>
            <a:ext cx="2609642" cy="17521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263996" y="3312002"/>
            <a:ext cx="2781001" cy="1647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335520" y="1007997"/>
            <a:ext cx="2256483" cy="3168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4265282" y="3041276"/>
            <a:ext cx="2142722" cy="21427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1324078" y="3312002"/>
            <a:ext cx="2779922" cy="34617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lum/>
            <a:alphaModFix/>
          </a:blip>
          <a:srcRect/>
          <a:stretch>
            <a:fillRect/>
          </a:stretch>
        </p:blipFill>
        <p:spPr>
          <a:xfrm>
            <a:off x="4246555" y="4967999"/>
            <a:ext cx="3457437" cy="26164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926000" y="-77760"/>
            <a:ext cx="3545997" cy="25977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590004" y="359999"/>
            <a:ext cx="4770004" cy="31168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041157" y="3234241"/>
            <a:ext cx="2742843" cy="31017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2376004" y="3625559"/>
            <a:ext cx="4337995" cy="3070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-935998" y="4176000"/>
            <a:ext cx="3312002" cy="2520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-719998" y="1321564"/>
            <a:ext cx="4049996" cy="27104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161" y="273597"/>
            <a:ext cx="8079839" cy="332639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1" i="0" u="none" strike="noStrike" kern="1200" cap="none" spc="0" baseline="0">
                <a:solidFill>
                  <a:srgbClr val="314004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We play volleyball and football, dance Folk-dances,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1" i="0" u="none" strike="noStrike" kern="1200" cap="none" spc="0" baseline="0">
                <a:solidFill>
                  <a:srgbClr val="314004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sing in a choir, play in Orchestra,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1" i="0" u="none" strike="noStrike" kern="1200" cap="none" spc="0" baseline="0">
                <a:solidFill>
                  <a:srgbClr val="314004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participate in Youth Guard</a:t>
            </a:r>
          </a:p>
        </p:txBody>
      </p:sp>
      <p:pic>
        <p:nvPicPr>
          <p:cNvPr id="3" name="Attēls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79997" y="2880003"/>
            <a:ext cx="3195718" cy="4112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ttēls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50980" y="1731416"/>
            <a:ext cx="3562200" cy="2297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ttēls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4991764" y="1176841"/>
            <a:ext cx="4284000" cy="31420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4536000" y="3888001"/>
            <a:ext cx="4479481" cy="29898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63998" y="1007997"/>
            <a:ext cx="7560003" cy="5039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7998" y="1223997"/>
            <a:ext cx="5831997" cy="1511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6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Welcome to Strenči!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5841" y="1857237"/>
            <a:ext cx="5456160" cy="27273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aisnstūris 2"/>
          <p:cNvSpPr/>
          <p:nvPr/>
        </p:nvSpPr>
        <p:spPr>
          <a:xfrm>
            <a:off x="3214801" y="714237"/>
            <a:ext cx="1704962" cy="704883"/>
          </a:xfrm>
          <a:prstGeom prst="rect">
            <a:avLst/>
          </a:prstGeom>
          <a:scene3d>
            <a:camera prst="legacyObliqueRight"/>
            <a:lightRig rig="legacyHarsh3" dir="t"/>
          </a:scene3d>
          <a:sp3d extrusionH="181005" prstMaterial="legacyPlastic">
            <a:bevelT w="13500" h="13500" prst="angle"/>
            <a:bevelB w="13500" h="13500" prst="angle"/>
            <a:extrusionClr>
              <a:srgbClr val="663300"/>
            </a:extrusionClr>
          </a:sp3d>
        </p:spPr>
        <p:txBody>
          <a:bodyPr vert="horz" wrap="none" lIns="90004" tIns="46798" rIns="90004" bIns="46798" fromWordArt="1" anchor="ctr" anchorCtr="1" compatLnSpc="1">
            <a:prstTxWarp prst="textPlain">
              <a:avLst/>
            </a:prstTxWarp>
            <a:noAutofit/>
            <a:scene3d>
              <a:camera prst="legacyObliqueRight"/>
              <a:lightRig rig="legacyHarsh3" dir="t"/>
            </a:scene3d>
            <a:sp3d extrusionH="181005" prstMaterial="legacyPlastic">
              <a:bevelT w="13500" h="13500" prst="angle"/>
              <a:bevelB w="13500" h="13500" prst="angle"/>
              <a:extrusionClr>
                <a:srgbClr val="663300"/>
              </a:extrusionClr>
            </a:sp3d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4000" b="0" i="0" u="none" strike="noStrike" kern="1200" cap="none" spc="3" baseline="0">
                <a:ln>
                  <a:noFill/>
                </a:ln>
                <a:gradFill>
                  <a:gsLst>
                    <a:gs pos="0">
                      <a:srgbClr val="CC0000"/>
                    </a:gs>
                    <a:gs pos="50000">
                      <a:srgbClr val="FFFFFF"/>
                    </a:gs>
                    <a:gs pos="100000">
                      <a:srgbClr val="CC0000"/>
                    </a:gs>
                  </a:gsLst>
                  <a:lin ang="5400000"/>
                </a:gradFill>
                <a:uFillTx/>
                <a:latin typeface="Arial Black" pitchFamily="18"/>
                <a:ea typeface="Arial Black" pitchFamily="18"/>
                <a:cs typeface="Arial Black" pitchFamily="18"/>
              </a:rPr>
              <a:t>Latvia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324475" y="1828800"/>
            <a:ext cx="2590915" cy="2060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6238" y="4823999"/>
            <a:ext cx="8411757" cy="1655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Latvia has one of the oldest flags in the world,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first mentioned in documents in 1209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clickEffect">
                            <p:stCondLst>
                              <p:cond delay="4000"/>
                            </p:stCondLst>
                            <p:childTnLst>
                              <p:par>
                                <p:cTn id="10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pakšvirsraksts 1"/>
          <p:cNvSpPr txBox="1">
            <a:spLocks noGrp="1"/>
          </p:cNvSpPr>
          <p:nvPr>
            <p:ph type="subTitle" idx="4294967295"/>
          </p:nvPr>
        </p:nvSpPr>
        <p:spPr>
          <a:xfrm>
            <a:off x="457200" y="4965118"/>
            <a:ext cx="8228164" cy="1665716"/>
          </a:xfrm>
        </p:spPr>
        <p:txBody>
          <a:bodyPr lIns="0" tIns="0" rIns="0" bIns="0" anchor="ctr" anchorCtr="1"/>
          <a:lstStyle/>
          <a:p>
            <a:pPr lvl="0" algn="ctr"/>
            <a:endParaRPr lang="lv-LV"/>
          </a:p>
          <a:p>
            <a:pPr lvl="0" algn="ctr"/>
            <a:r>
              <a:rPr lang="lv-LV">
                <a:latin typeface="Times New Roman" pitchFamily="18"/>
              </a:rPr>
              <a:t>Latvia’s capital is Riga,</a:t>
            </a:r>
          </a:p>
          <a:p>
            <a:pPr lvl="0" algn="ctr"/>
            <a:r>
              <a:rPr lang="lv-LV">
                <a:latin typeface="Times New Roman" pitchFamily="18"/>
              </a:rPr>
              <a:t>and there live a half of Latvian population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74084" y="215999"/>
            <a:ext cx="7333917" cy="48956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94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115997" y="35999"/>
            <a:ext cx="6912004" cy="67679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aisnstūris 3"/>
          <p:cNvSpPr/>
          <p:nvPr/>
        </p:nvSpPr>
        <p:spPr>
          <a:xfrm>
            <a:off x="1007997" y="4607999"/>
            <a:ext cx="7200003" cy="1778398"/>
          </a:xfrm>
          <a:prstGeom prst="rect">
            <a:avLst/>
          </a:prstGeom>
        </p:spPr>
        <p:txBody>
          <a:bodyPr vert="horz" wrap="none" lIns="90004" tIns="46798" rIns="90004" bIns="46798" fromWordArt="1" anchor="ctr" anchorCtr="1" compatLnSpc="1">
            <a:prstTxWarp prst="textPlain">
              <a:avLst/>
            </a:prstTxWarp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600" b="1" i="0" u="none" strike="noStrike" kern="1200" cap="none" spc="3" baseline="0">
                <a:ln w="9363" cap="sq">
                  <a:solidFill>
                    <a:srgbClr val="000000"/>
                  </a:solidFill>
                  <a:prstDash val="solid"/>
                  <a:miter/>
                </a:ln>
                <a:solidFill>
                  <a:srgbClr val="008000"/>
                </a:solidFill>
                <a:uFillTx/>
                <a:latin typeface="Tempus Sans ITC" pitchFamily="18"/>
                <a:ea typeface="Tempus Sans ITC" pitchFamily="18"/>
                <a:cs typeface="Tempus Sans ITC" pitchFamily="18"/>
              </a:rPr>
              <a:t>45% forests</a:t>
            </a:r>
          </a:p>
        </p:txBody>
      </p:sp>
      <p:sp>
        <p:nvSpPr>
          <p:cNvPr id="5" name="Taisnstūris 4"/>
          <p:cNvSpPr/>
          <p:nvPr/>
        </p:nvSpPr>
        <p:spPr>
          <a:xfrm>
            <a:off x="1150918" y="980995"/>
            <a:ext cx="6840717" cy="1878122"/>
          </a:xfrm>
          <a:prstGeom prst="rect">
            <a:avLst/>
          </a:prstGeom>
        </p:spPr>
        <p:txBody>
          <a:bodyPr vert="horz" wrap="none" lIns="90004" tIns="46798" rIns="90004" bIns="46798" fromWordArt="1" anchor="ctr" anchorCtr="1" compatLnSpc="1">
            <a:prstTxWarp prst="textPlain">
              <a:avLst/>
            </a:prstTxWarp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600" b="1" i="0" u="none" strike="noStrike" kern="1200" cap="none" spc="3" baseline="0">
                <a:ln w="9363" cap="sq">
                  <a:solidFill>
                    <a:srgbClr val="000000"/>
                  </a:solidFill>
                  <a:prstDash val="solid"/>
                  <a:miter/>
                </a:ln>
                <a:solidFill>
                  <a:srgbClr val="008000"/>
                </a:solidFill>
                <a:uFillTx/>
                <a:latin typeface="Tempus Sans ITC" pitchFamily="18"/>
                <a:ea typeface="Tempus Sans ITC" pitchFamily="18"/>
                <a:cs typeface="Tempus Sans ITC" pitchFamily="18"/>
              </a:rPr>
              <a:t>Territory of Latvia covers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600" b="1" i="0" u="none" strike="noStrike" kern="1200" cap="none" spc="3" baseline="0">
                <a:ln w="9363" cap="sq">
                  <a:solidFill>
                    <a:srgbClr val="000000"/>
                  </a:solidFill>
                  <a:prstDash val="solid"/>
                  <a:miter/>
                </a:ln>
                <a:solidFill>
                  <a:srgbClr val="008000"/>
                </a:solidFill>
                <a:uFillTx/>
                <a:latin typeface="Tempus Sans ITC" pitchFamily="18"/>
                <a:ea typeface="Tempus Sans ITC" pitchFamily="18"/>
                <a:cs typeface="Tempus Sans ITC" pitchFamily="18"/>
              </a:rPr>
              <a:t> 64,589 km²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536475" y="575998"/>
            <a:ext cx="6095518" cy="40572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01320" y="4536000"/>
            <a:ext cx="6861959" cy="15526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Since January 1st, 2014,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the official currency of Latvia is the Euro</a:t>
            </a: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Microsoft YaHei" pitchFamily="2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59999" y="143999"/>
            <a:ext cx="3933721" cy="37929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285801" y="935998"/>
            <a:ext cx="5362197" cy="27143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1516" y="4104000"/>
            <a:ext cx="9061201" cy="237600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Our currency before Euro were Lats,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and maiden on it we call Milda,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she is the symbol of Latvian freedom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998" y="359999"/>
            <a:ext cx="7848002" cy="6047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Another symbol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of freedom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 - Latvia's</a:t>
            </a:r>
          </a:p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Statue of Liberty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27122" y="270360"/>
            <a:ext cx="4556875" cy="685764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998" y="287999"/>
            <a:ext cx="8424001" cy="6335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Microsoft YaHei" pitchFamily="2"/>
              </a:rPr>
              <a:t>We are proud of our Latvian sportsmen and athletes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151997" y="725036"/>
            <a:ext cx="5759997" cy="3594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320000" y="918002"/>
            <a:ext cx="3384002" cy="332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4536000" y="3816001"/>
            <a:ext cx="4392356" cy="2950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1367640" y="4104000"/>
            <a:ext cx="3672358" cy="26200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708</Words>
  <Application>Microsoft Office PowerPoint</Application>
  <PresentationFormat>Pokaz na ekranie (4:3)</PresentationFormat>
  <Paragraphs>130</Paragraphs>
  <Slides>26</Slides>
  <Notes>26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Default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Country</dc:title>
  <dc:creator>Vvvv</dc:creator>
  <cp:lastModifiedBy>Asus</cp:lastModifiedBy>
  <cp:revision>92</cp:revision>
  <dcterms:created xsi:type="dcterms:W3CDTF">2010-03-01T20:48:53Z</dcterms:created>
  <dcterms:modified xsi:type="dcterms:W3CDTF">2018-04-03T10:13:54Z</dcterms:modified>
</cp:coreProperties>
</file>